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sk-SK" smtClean="0"/>
              <a:t>Upravte štýly predlohy textu</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sk-SK" smtClean="0"/>
              <a:t>Upravte štýly predlohy textu</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Upraviť štýly predlohy textu</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sk-SK" smtClean="0"/>
              <a:t>Upravte štýly predlohy textu</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sk-SK" smtClean="0"/>
              <a:t>Upraviť štýly predlohy textu</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sk-SK" smtClean="0"/>
              <a:t>Upravte štýly predlohy textu</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sk-SK" smtClean="0"/>
              <a:t>Upraviť štýly predlohy textu</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nchor="ct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sk-SK" smtClean="0"/>
              <a:t>Upravte štýly predlohy textu</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sk-SK" smtClean="0"/>
              <a:t>Upravte štýly predlohy textu</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sk-SK" smtClean="0"/>
              <a:t>Upravte štýly predlohy textu</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2/15/2019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709851" y="814735"/>
            <a:ext cx="7972788" cy="2421464"/>
          </a:xfrm>
        </p:spPr>
        <p:txBody>
          <a:bodyPr/>
          <a:lstStyle/>
          <a:p>
            <a:pPr algn="ctr"/>
            <a:r>
              <a:rPr lang="sk-SK" b="1" i="1" u="sng" dirty="0" smtClean="0">
                <a:solidFill>
                  <a:srgbClr val="FFFF00"/>
                </a:solidFill>
                <a:latin typeface="Bahnschrift" panose="020B0502040204020203" pitchFamily="34" charset="0"/>
              </a:rPr>
              <a:t>Výtvarné  techniky využívané  v  </a:t>
            </a:r>
            <a:r>
              <a:rPr lang="sk-SK" b="1" i="1" u="sng" dirty="0" err="1" smtClean="0">
                <a:solidFill>
                  <a:srgbClr val="FFFF00"/>
                </a:solidFill>
                <a:latin typeface="Bahnschrift" panose="020B0502040204020203" pitchFamily="34" charset="0"/>
              </a:rPr>
              <a:t>ZÁujmOVÝCH</a:t>
            </a:r>
            <a:r>
              <a:rPr lang="sk-SK" b="1" i="1" u="sng" dirty="0" smtClean="0">
                <a:solidFill>
                  <a:srgbClr val="FFFF00"/>
                </a:solidFill>
                <a:latin typeface="Bahnschrift" panose="020B0502040204020203" pitchFamily="34" charset="0"/>
              </a:rPr>
              <a:t> ČINNOSTIACH  v ŠKD</a:t>
            </a:r>
            <a:endParaRPr lang="sk-SK" b="1" i="1" u="sng" dirty="0">
              <a:solidFill>
                <a:srgbClr val="FFFF00"/>
              </a:solidFill>
              <a:latin typeface="Bahnschrift" panose="020B0502040204020203" pitchFamily="34" charset="0"/>
            </a:endParaRPr>
          </a:p>
        </p:txBody>
      </p:sp>
      <p:sp>
        <p:nvSpPr>
          <p:cNvPr id="3" name="Podnadpis 2"/>
          <p:cNvSpPr>
            <a:spLocks noGrp="1"/>
          </p:cNvSpPr>
          <p:nvPr>
            <p:ph type="subTitle" idx="1"/>
          </p:nvPr>
        </p:nvSpPr>
        <p:spPr>
          <a:xfrm>
            <a:off x="731520" y="4385732"/>
            <a:ext cx="10672354" cy="2028131"/>
          </a:xfrm>
        </p:spPr>
        <p:txBody>
          <a:bodyPr>
            <a:noAutofit/>
          </a:bodyPr>
          <a:lstStyle/>
          <a:p>
            <a:pPr algn="ctr"/>
            <a:r>
              <a:rPr lang="sk-SK" dirty="0" smtClean="0"/>
              <a:t>   Školský klub detí ako súčasť Špeciálnej základnej školy </a:t>
            </a:r>
          </a:p>
          <a:p>
            <a:pPr algn="ctr"/>
            <a:r>
              <a:rPr lang="sk-SK" dirty="0" smtClean="0"/>
              <a:t>s materskou školou, Jána </a:t>
            </a:r>
            <a:r>
              <a:rPr lang="sk-SK" dirty="0" err="1" smtClean="0"/>
              <a:t>Vojtaššáka</a:t>
            </a:r>
            <a:r>
              <a:rPr lang="sk-SK" dirty="0" smtClean="0"/>
              <a:t> 13, Žilina</a:t>
            </a:r>
          </a:p>
          <a:p>
            <a:endParaRPr lang="sk-SK" dirty="0"/>
          </a:p>
          <a:p>
            <a:r>
              <a:rPr lang="sk-SK" dirty="0" smtClean="0"/>
              <a:t>Mgr. Jaroslava </a:t>
            </a:r>
            <a:r>
              <a:rPr lang="sk-SK" dirty="0" err="1" smtClean="0"/>
              <a:t>Vržďáková</a:t>
            </a:r>
            <a:r>
              <a:rPr lang="sk-SK" dirty="0" smtClean="0"/>
              <a:t> </a:t>
            </a:r>
            <a:endParaRPr lang="sk-SK" dirty="0"/>
          </a:p>
        </p:txBody>
      </p:sp>
    </p:spTree>
    <p:extLst>
      <p:ext uri="{BB962C8B-B14F-4D97-AF65-F5344CB8AC3E}">
        <p14:creationId xmlns:p14="http://schemas.microsoft.com/office/powerpoint/2010/main" val="804701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4323805" y="600891"/>
            <a:ext cx="3383280" cy="2926081"/>
          </a:xfrm>
        </p:spPr>
        <p:txBody>
          <a:bodyPr>
            <a:normAutofit fontScale="92500" lnSpcReduction="20000"/>
          </a:bodyPr>
          <a:lstStyle/>
          <a:p>
            <a:pPr marL="0" indent="0" algn="just">
              <a:buNone/>
            </a:pPr>
            <a:r>
              <a:rPr lang="sk-SK" sz="2100" b="1" dirty="0"/>
              <a:t>Postup:</a:t>
            </a:r>
            <a:r>
              <a:rPr lang="sk-SK" sz="2100" dirty="0"/>
              <a:t> Kancelársky papier celý pokrčíme ako sa dá. Potom ho čo najviac povystierame. Na takto pokrčený papier nanášame temperovú farbu zmiešanú s trochou vody. Na pokrčenom papieri nám vznikajú zaujímavé reliéfy podobné  trojrozmernej mape. Môžeme využiť rôzne farby, obrázok bude farebnejší. </a:t>
            </a:r>
          </a:p>
          <a:p>
            <a:endParaRPr lang="sk-SK" dirty="0"/>
          </a:p>
        </p:txBody>
      </p:sp>
      <p:pic>
        <p:nvPicPr>
          <p:cNvPr id="4" name="Obrázo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34" y="770709"/>
            <a:ext cx="3714203" cy="25864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Obrázo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4652" y="770709"/>
            <a:ext cx="4101737" cy="2756263"/>
          </a:xfrm>
          <a:prstGeom prst="rect">
            <a:avLst/>
          </a:prstGeom>
        </p:spPr>
      </p:pic>
      <p:pic>
        <p:nvPicPr>
          <p:cNvPr id="6" name="Obrázo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7835" y="3526972"/>
            <a:ext cx="4217125" cy="3148148"/>
          </a:xfrm>
          <a:prstGeom prst="rect">
            <a:avLst/>
          </a:prstGeom>
        </p:spPr>
      </p:pic>
      <p:pic>
        <p:nvPicPr>
          <p:cNvPr id="7" name="Obrázo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1166" y="3690257"/>
            <a:ext cx="4206240" cy="28281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78934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5943" y="568233"/>
            <a:ext cx="10131425" cy="709749"/>
          </a:xfrm>
        </p:spPr>
        <p:txBody>
          <a:bodyPr>
            <a:noAutofit/>
          </a:bodyPr>
          <a:lstStyle/>
          <a:p>
            <a:pPr algn="ctr"/>
            <a:r>
              <a:rPr lang="sk-SK" sz="4400" b="1" dirty="0" smtClean="0">
                <a:solidFill>
                  <a:srgbClr val="C00000"/>
                </a:solidFill>
              </a:rPr>
              <a:t>Maľovanie povrázkom</a:t>
            </a:r>
            <a:endParaRPr lang="sk-SK" sz="4400" b="1" dirty="0">
              <a:solidFill>
                <a:srgbClr val="C00000"/>
              </a:solidFill>
            </a:endParaRPr>
          </a:p>
        </p:txBody>
      </p:sp>
      <p:sp>
        <p:nvSpPr>
          <p:cNvPr id="3" name="Zástupný objekt pre obsah 2"/>
          <p:cNvSpPr>
            <a:spLocks noGrp="1"/>
          </p:cNvSpPr>
          <p:nvPr>
            <p:ph idx="1"/>
          </p:nvPr>
        </p:nvSpPr>
        <p:spPr>
          <a:xfrm>
            <a:off x="8195062" y="568233"/>
            <a:ext cx="3266894" cy="2880361"/>
          </a:xfrm>
        </p:spPr>
        <p:txBody>
          <a:bodyPr/>
          <a:lstStyle/>
          <a:p>
            <a:pPr marL="0" indent="0" algn="ctr">
              <a:buNone/>
            </a:pPr>
            <a:r>
              <a:rPr lang="sk-SK" sz="2800" b="1" dirty="0"/>
              <a:t>Pomôcky</a:t>
            </a:r>
            <a:r>
              <a:rPr lang="sk-SK" sz="2800" dirty="0"/>
              <a:t>: výkres, temperové farby, miska, pohárik s vodou, štetec, hrubší povrázok</a:t>
            </a:r>
          </a:p>
          <a:p>
            <a:endParaRPr lang="sk-SK" dirty="0"/>
          </a:p>
        </p:txBody>
      </p:sp>
      <p:pic>
        <p:nvPicPr>
          <p:cNvPr id="4" name="Obrázo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4298" y="1277982"/>
            <a:ext cx="5142410" cy="2571206"/>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a:ext>
            </a:extLst>
          </a:blip>
          <a:stretch>
            <a:fillRect/>
          </a:stretch>
        </p:blipFill>
        <p:spPr>
          <a:xfrm rot="1140106">
            <a:off x="8443256" y="3286709"/>
            <a:ext cx="3048000" cy="3161211"/>
          </a:xfrm>
          <a:prstGeom prst="rect">
            <a:avLst/>
          </a:prstGeom>
        </p:spPr>
      </p:pic>
      <p:pic>
        <p:nvPicPr>
          <p:cNvPr id="6" name="Obrázo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8514" y="3995057"/>
            <a:ext cx="6547371" cy="2719252"/>
          </a:xfrm>
          <a:prstGeom prst="rect">
            <a:avLst/>
          </a:prstGeom>
        </p:spPr>
      </p:pic>
    </p:spTree>
    <p:extLst>
      <p:ext uri="{BB962C8B-B14F-4D97-AF65-F5344CB8AC3E}">
        <p14:creationId xmlns:p14="http://schemas.microsoft.com/office/powerpoint/2010/main" val="1046206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4194763" y="3422468"/>
            <a:ext cx="3541215" cy="3296194"/>
          </a:xfrm>
        </p:spPr>
        <p:txBody>
          <a:bodyPr>
            <a:normAutofit fontScale="92500" lnSpcReduction="20000"/>
          </a:bodyPr>
          <a:lstStyle/>
          <a:p>
            <a:pPr marL="0" indent="0" algn="just">
              <a:buNone/>
            </a:pPr>
            <a:r>
              <a:rPr lang="sk-SK" sz="1900" b="1" dirty="0"/>
              <a:t>Postup</a:t>
            </a:r>
            <a:r>
              <a:rPr lang="sk-SK" sz="1900" dirty="0"/>
              <a:t>: Výkres si preložíme na polovičku. V miske si rozmiešame so štetcom temperovú farbu s trochou vody a do nej namočíme povrázok. Povrázok položíme na jednu polovicu výkresu a priložíme druhou polovicou výkresu. Jednou rukou prichytíme výkres a druhou ťaháme povrázok v ľubovoľnom smere. Po otvorení výkresu nám vzniknú rôzne tvary. Môžeme použiť aj viaceré rôznofarebné povrázky, vytvoria sa nám rôzne umelecké diela.</a:t>
            </a:r>
          </a:p>
          <a:p>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8640" y="3722914"/>
            <a:ext cx="3361508" cy="2995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Obrázo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7280" y="352697"/>
            <a:ext cx="4336868" cy="2808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Obrázok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91851" y="3594462"/>
            <a:ext cx="3724095" cy="29522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Obrázo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5566" y="424542"/>
            <a:ext cx="3370218" cy="26648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29141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1" y="609601"/>
            <a:ext cx="10131425" cy="670560"/>
          </a:xfrm>
        </p:spPr>
        <p:txBody>
          <a:bodyPr>
            <a:noAutofit/>
          </a:bodyPr>
          <a:lstStyle/>
          <a:p>
            <a:pPr algn="ctr"/>
            <a:r>
              <a:rPr lang="sk-SK" sz="4400" b="1" dirty="0" smtClean="0">
                <a:solidFill>
                  <a:srgbClr val="C00000"/>
                </a:solidFill>
              </a:rPr>
              <a:t>Maľovanie guličkou</a:t>
            </a:r>
            <a:endParaRPr lang="sk-SK" sz="4400" b="1" dirty="0">
              <a:solidFill>
                <a:srgbClr val="C00000"/>
              </a:solidFill>
            </a:endParaRPr>
          </a:p>
        </p:txBody>
      </p:sp>
      <p:sp>
        <p:nvSpPr>
          <p:cNvPr id="3" name="Zástupný objekt pre obsah 2"/>
          <p:cNvSpPr>
            <a:spLocks noGrp="1"/>
          </p:cNvSpPr>
          <p:nvPr>
            <p:ph idx="1"/>
          </p:nvPr>
        </p:nvSpPr>
        <p:spPr>
          <a:xfrm>
            <a:off x="1090750" y="1488925"/>
            <a:ext cx="10131425" cy="823202"/>
          </a:xfrm>
        </p:spPr>
        <p:txBody>
          <a:bodyPr>
            <a:noAutofit/>
          </a:bodyPr>
          <a:lstStyle/>
          <a:p>
            <a:pPr marL="0" indent="0" algn="ctr">
              <a:buNone/>
            </a:pPr>
            <a:r>
              <a:rPr lang="sk-SK" sz="2800" b="1" dirty="0"/>
              <a:t>Pomôcky</a:t>
            </a:r>
            <a:r>
              <a:rPr lang="sk-SK" sz="2800" dirty="0"/>
              <a:t>: krabica od bonboniéry, malá gulička, temperové farby, štetec, miska, pohár s vodou</a:t>
            </a:r>
          </a:p>
          <a:p>
            <a:endParaRPr lang="sk-SK" sz="2800" dirty="0"/>
          </a:p>
        </p:txBody>
      </p:sp>
      <p:pic>
        <p:nvPicPr>
          <p:cNvPr id="5" name="Obrázo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01886">
            <a:off x="7885613" y="2347746"/>
            <a:ext cx="3688080" cy="3918857"/>
          </a:xfrm>
          <a:prstGeom prst="rect">
            <a:avLst/>
          </a:prstGeom>
        </p:spPr>
      </p:pic>
      <p:pic>
        <p:nvPicPr>
          <p:cNvPr id="6" name="Obrázo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80500">
            <a:off x="280825" y="2392519"/>
            <a:ext cx="4497977" cy="3540034"/>
          </a:xfrm>
          <a:prstGeom prst="rect">
            <a:avLst/>
          </a:prstGeom>
        </p:spPr>
      </p:pic>
      <p:pic>
        <p:nvPicPr>
          <p:cNvPr id="7" name="Obrázo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6571" y="3269986"/>
            <a:ext cx="3627987" cy="3331029"/>
          </a:xfrm>
          <a:prstGeom prst="rect">
            <a:avLst/>
          </a:prstGeom>
        </p:spPr>
      </p:pic>
    </p:spTree>
    <p:extLst>
      <p:ext uri="{BB962C8B-B14F-4D97-AF65-F5344CB8AC3E}">
        <p14:creationId xmlns:p14="http://schemas.microsoft.com/office/powerpoint/2010/main" val="700277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2377440" y="391644"/>
            <a:ext cx="6792685" cy="1476345"/>
          </a:xfrm>
        </p:spPr>
        <p:txBody>
          <a:bodyPr>
            <a:normAutofit fontScale="85000" lnSpcReduction="10000"/>
          </a:bodyPr>
          <a:lstStyle/>
          <a:p>
            <a:pPr marL="0" indent="0" algn="just">
              <a:buNone/>
            </a:pPr>
            <a:r>
              <a:rPr lang="sk-SK" sz="2100" b="1" dirty="0"/>
              <a:t>Postup</a:t>
            </a:r>
            <a:r>
              <a:rPr lang="sk-SK" sz="2100" dirty="0"/>
              <a:t>: V miske si rozmiešame s trochou vody ľubovoľnú temperovú farbu, do ktorej namočíme guličku a presunieme ju do jednej časti bielej krabice od bonboniéry. Krabicu nahýbame do rôznych smerov, gulička sa nám pohybuje hore – dole, doprava - doľava  a vytvára zaujímavé obrazce. Guličku namočíme do rôznych farieb. </a:t>
            </a:r>
          </a:p>
          <a:p>
            <a:endParaRPr lang="sk-SK" dirty="0"/>
          </a:p>
        </p:txBody>
      </p:sp>
      <p:pic>
        <p:nvPicPr>
          <p:cNvPr id="4" name="Obrázo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023" y="1345474"/>
            <a:ext cx="4258490" cy="28150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Obrázo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5120" y="1554481"/>
            <a:ext cx="5055325" cy="2704012"/>
          </a:xfrm>
          <a:prstGeom prst="rect">
            <a:avLst/>
          </a:prstGeom>
        </p:spPr>
      </p:pic>
      <p:pic>
        <p:nvPicPr>
          <p:cNvPr id="6" name="Obrázo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11385" y="4147699"/>
            <a:ext cx="3836126" cy="2547257"/>
          </a:xfrm>
          <a:prstGeom prst="rect">
            <a:avLst/>
          </a:prstGeom>
        </p:spPr>
      </p:pic>
      <p:pic>
        <p:nvPicPr>
          <p:cNvPr id="7" name="Obrázo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1796" y="3931920"/>
            <a:ext cx="4689564" cy="29260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07886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1" y="609601"/>
            <a:ext cx="10131425" cy="605246"/>
          </a:xfrm>
        </p:spPr>
        <p:txBody>
          <a:bodyPr>
            <a:noAutofit/>
          </a:bodyPr>
          <a:lstStyle/>
          <a:p>
            <a:pPr algn="ctr"/>
            <a:r>
              <a:rPr lang="sk-SK" sz="4400" b="1" dirty="0" smtClean="0">
                <a:solidFill>
                  <a:srgbClr val="C00000"/>
                </a:solidFill>
              </a:rPr>
              <a:t>Maľovanie rukami</a:t>
            </a:r>
            <a:endParaRPr lang="sk-SK" sz="4400" b="1" dirty="0">
              <a:solidFill>
                <a:srgbClr val="C00000"/>
              </a:solidFill>
            </a:endParaRPr>
          </a:p>
        </p:txBody>
      </p:sp>
      <p:sp>
        <p:nvSpPr>
          <p:cNvPr id="3" name="Zástupný objekt pre obsah 2"/>
          <p:cNvSpPr>
            <a:spLocks noGrp="1"/>
          </p:cNvSpPr>
          <p:nvPr>
            <p:ph idx="1"/>
          </p:nvPr>
        </p:nvSpPr>
        <p:spPr>
          <a:xfrm>
            <a:off x="6531427" y="4450080"/>
            <a:ext cx="3763284" cy="2407920"/>
          </a:xfrm>
        </p:spPr>
        <p:txBody>
          <a:bodyPr/>
          <a:lstStyle/>
          <a:p>
            <a:pPr marL="0" indent="0" algn="ctr">
              <a:buNone/>
            </a:pPr>
            <a:r>
              <a:rPr lang="sk-SK" sz="2800" b="1" dirty="0"/>
              <a:t>Pomôcky</a:t>
            </a:r>
            <a:r>
              <a:rPr lang="sk-SK" sz="2800" dirty="0"/>
              <a:t>: výkres, prstové farby, štetec, pohár s vodou, pastelky</a:t>
            </a:r>
          </a:p>
          <a:p>
            <a:endParaRPr lang="sk-SK" dirty="0"/>
          </a:p>
        </p:txBody>
      </p:sp>
      <p:pic>
        <p:nvPicPr>
          <p:cNvPr id="4" name="Obrázo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204652" y="1384662"/>
            <a:ext cx="4955177" cy="5003074"/>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2449" y="2164080"/>
            <a:ext cx="3048000" cy="2286000"/>
          </a:xfrm>
          <a:prstGeom prst="rect">
            <a:avLst/>
          </a:prstGeom>
        </p:spPr>
      </p:pic>
      <p:pic>
        <p:nvPicPr>
          <p:cNvPr id="6" name="Obrázok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13069" y="228601"/>
            <a:ext cx="3657599" cy="2690948"/>
          </a:xfrm>
          <a:prstGeom prst="rect">
            <a:avLst/>
          </a:prstGeom>
        </p:spPr>
      </p:pic>
    </p:spTree>
    <p:extLst>
      <p:ext uri="{BB962C8B-B14F-4D97-AF65-F5344CB8AC3E}">
        <p14:creationId xmlns:p14="http://schemas.microsoft.com/office/powerpoint/2010/main" val="263588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7251422" y="4219303"/>
            <a:ext cx="4701092" cy="2638697"/>
          </a:xfrm>
        </p:spPr>
        <p:txBody>
          <a:bodyPr>
            <a:normAutofit/>
          </a:bodyPr>
          <a:lstStyle/>
          <a:p>
            <a:pPr marL="0" indent="0" algn="just">
              <a:buNone/>
            </a:pPr>
            <a:r>
              <a:rPr lang="sk-SK" b="1" dirty="0"/>
              <a:t>Postup</a:t>
            </a:r>
            <a:r>
              <a:rPr lang="sk-SK" dirty="0"/>
              <a:t>: Pripravíme si morského kraba v oceáne. Ľavú ruku si za pomoci prstových farieb natrieme červenou farbou a otlačíme na ľavú stranu výkresu palcom hore, druhú ruku tiež natrieme a otlačíme naproti prvému </a:t>
            </a:r>
            <a:r>
              <a:rPr lang="sk-SK" dirty="0" smtClean="0"/>
              <a:t>otlačku</a:t>
            </a:r>
            <a:r>
              <a:rPr lang="sk-SK" dirty="0"/>
              <a:t>. Po zaschnutí si na oba palce dokreslíme pastelkou oči kraba, dokreslíme modrou farbou oceán a tiež modré oblaky na oblohe. </a:t>
            </a:r>
          </a:p>
          <a:p>
            <a:endParaRPr lang="sk-SK" dirty="0"/>
          </a:p>
        </p:txBody>
      </p:sp>
      <p:pic>
        <p:nvPicPr>
          <p:cNvPr id="6" name="Obrázo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07216" y="222069"/>
            <a:ext cx="3596640" cy="2677886"/>
          </a:xfrm>
          <a:prstGeom prst="rect">
            <a:avLst/>
          </a:prstGeom>
        </p:spPr>
      </p:pic>
      <p:pic>
        <p:nvPicPr>
          <p:cNvPr id="7" name="Obrázok 6"/>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649796">
            <a:off x="371525" y="444138"/>
            <a:ext cx="3048000" cy="2808515"/>
          </a:xfrm>
          <a:prstGeom prst="rect">
            <a:avLst/>
          </a:prstGeom>
        </p:spPr>
      </p:pic>
      <p:pic>
        <p:nvPicPr>
          <p:cNvPr id="8" name="Obrázok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85756">
            <a:off x="8229599" y="509452"/>
            <a:ext cx="3553097" cy="3082833"/>
          </a:xfrm>
          <a:prstGeom prst="rect">
            <a:avLst/>
          </a:prstGeom>
        </p:spPr>
      </p:pic>
      <p:pic>
        <p:nvPicPr>
          <p:cNvPr id="9" name="Obrázok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7194" y="3370217"/>
            <a:ext cx="3731622" cy="3135086"/>
          </a:xfrm>
          <a:prstGeom prst="rect">
            <a:avLst/>
          </a:prstGeom>
        </p:spPr>
      </p:pic>
    </p:spTree>
    <p:extLst>
      <p:ext uri="{BB962C8B-B14F-4D97-AF65-F5344CB8AC3E}">
        <p14:creationId xmlns:p14="http://schemas.microsoft.com/office/powerpoint/2010/main" val="3313202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1" y="609601"/>
            <a:ext cx="10131425" cy="696686"/>
          </a:xfrm>
        </p:spPr>
        <p:txBody>
          <a:bodyPr>
            <a:noAutofit/>
          </a:bodyPr>
          <a:lstStyle/>
          <a:p>
            <a:pPr algn="ctr"/>
            <a:r>
              <a:rPr lang="sk-SK" sz="4400" b="1" dirty="0" err="1" smtClean="0">
                <a:solidFill>
                  <a:srgbClr val="C00000"/>
                </a:solidFill>
              </a:rPr>
              <a:t>Frotáž</a:t>
            </a:r>
            <a:r>
              <a:rPr lang="sk-SK" sz="4400" b="1" dirty="0" smtClean="0">
                <a:solidFill>
                  <a:srgbClr val="C00000"/>
                </a:solidFill>
              </a:rPr>
              <a:t> s </a:t>
            </a:r>
            <a:r>
              <a:rPr lang="sk-SK" sz="4400" b="1" dirty="0" err="1" smtClean="0">
                <a:solidFill>
                  <a:srgbClr val="C00000"/>
                </a:solidFill>
              </a:rPr>
              <a:t>voskovkami</a:t>
            </a:r>
            <a:endParaRPr lang="sk-SK" sz="4400" b="1" dirty="0">
              <a:solidFill>
                <a:srgbClr val="C00000"/>
              </a:solidFill>
            </a:endParaRPr>
          </a:p>
        </p:txBody>
      </p:sp>
      <p:sp>
        <p:nvSpPr>
          <p:cNvPr id="3" name="Zástupný objekt pre obsah 2"/>
          <p:cNvSpPr>
            <a:spLocks noGrp="1"/>
          </p:cNvSpPr>
          <p:nvPr>
            <p:ph idx="1"/>
          </p:nvPr>
        </p:nvSpPr>
        <p:spPr>
          <a:xfrm>
            <a:off x="685801" y="1306287"/>
            <a:ext cx="3422469" cy="2717315"/>
          </a:xfrm>
        </p:spPr>
        <p:txBody>
          <a:bodyPr/>
          <a:lstStyle/>
          <a:p>
            <a:pPr marL="0" indent="0" algn="ctr">
              <a:buNone/>
            </a:pPr>
            <a:r>
              <a:rPr lang="sk-SK" sz="2800" b="1" dirty="0"/>
              <a:t>Pomôcky</a:t>
            </a:r>
            <a:r>
              <a:rPr lang="sk-SK" sz="2800" dirty="0"/>
              <a:t>: mastné </a:t>
            </a:r>
            <a:r>
              <a:rPr lang="sk-SK" sz="2800" dirty="0" err="1"/>
              <a:t>voskovky</a:t>
            </a:r>
            <a:r>
              <a:rPr lang="sk-SK" sz="2800" dirty="0"/>
              <a:t>, kancelársky papier, </a:t>
            </a:r>
            <a:r>
              <a:rPr lang="sk-SK" sz="2800" dirty="0" smtClean="0"/>
              <a:t>šablóna </a:t>
            </a:r>
            <a:r>
              <a:rPr lang="sk-SK" sz="2800" dirty="0"/>
              <a:t>rôzneho tvaru</a:t>
            </a:r>
          </a:p>
          <a:p>
            <a:endParaRPr lang="sk-SK" dirty="0"/>
          </a:p>
        </p:txBody>
      </p:sp>
      <p:pic>
        <p:nvPicPr>
          <p:cNvPr id="4" name="Obrázo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567544" y="1942011"/>
            <a:ext cx="3226526" cy="6161314"/>
          </a:xfrm>
          <a:prstGeom prst="rect">
            <a:avLst/>
          </a:prstGeom>
        </p:spPr>
      </p:pic>
      <p:pic>
        <p:nvPicPr>
          <p:cNvPr id="5" name="Obrázo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7829" y="1306287"/>
            <a:ext cx="4158343" cy="3069771"/>
          </a:xfrm>
          <a:prstGeom prst="rect">
            <a:avLst/>
          </a:prstGeom>
        </p:spPr>
      </p:pic>
      <p:pic>
        <p:nvPicPr>
          <p:cNvPr id="6" name="Obrázo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7235" y="3056708"/>
            <a:ext cx="3857896" cy="3579223"/>
          </a:xfrm>
          <a:prstGeom prst="rect">
            <a:avLst/>
          </a:prstGeom>
        </p:spPr>
      </p:pic>
    </p:spTree>
    <p:extLst>
      <p:ext uri="{BB962C8B-B14F-4D97-AF65-F5344CB8AC3E}">
        <p14:creationId xmlns:p14="http://schemas.microsoft.com/office/powerpoint/2010/main" val="3647675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4360812" y="2494765"/>
            <a:ext cx="3456218" cy="2260116"/>
          </a:xfrm>
        </p:spPr>
        <p:txBody>
          <a:bodyPr>
            <a:normAutofit fontScale="92500" lnSpcReduction="20000"/>
          </a:bodyPr>
          <a:lstStyle/>
          <a:p>
            <a:pPr marL="0" indent="0" algn="just">
              <a:buNone/>
            </a:pPr>
            <a:r>
              <a:rPr lang="sk-SK" sz="1900" b="1" dirty="0"/>
              <a:t>Postup</a:t>
            </a:r>
            <a:r>
              <a:rPr lang="sk-SK" sz="1900" dirty="0"/>
              <a:t>: </a:t>
            </a:r>
            <a:r>
              <a:rPr lang="sk-SK" sz="1900" dirty="0" smtClean="0"/>
              <a:t>Šablónu </a:t>
            </a:r>
            <a:r>
              <a:rPr lang="sk-SK" sz="1900" dirty="0"/>
              <a:t>napr. so zvieracím motívom položíme na stôl, na šablónu dáme kancelársky papier a vyfarbovaním papiera za pomoci </a:t>
            </a:r>
            <a:r>
              <a:rPr lang="sk-SK" sz="1900" dirty="0" err="1"/>
              <a:t>voskoviek</a:t>
            </a:r>
            <a:r>
              <a:rPr lang="sk-SK" sz="1900" dirty="0"/>
              <a:t> sa nám pomaly vykresľuje tvar šablóny. Môžeme využiť viaceré farby </a:t>
            </a:r>
            <a:r>
              <a:rPr lang="sk-SK" sz="1900" dirty="0" err="1"/>
              <a:t>voskoviek</a:t>
            </a:r>
            <a:r>
              <a:rPr lang="sk-SK" sz="1900" dirty="0"/>
              <a:t>, dostaneme zaujímavejší farebný tvar obtiahnutej šablóny. </a:t>
            </a:r>
          </a:p>
          <a:p>
            <a:endParaRPr lang="sk-SK" dirty="0"/>
          </a:p>
        </p:txBody>
      </p:sp>
      <p:pic>
        <p:nvPicPr>
          <p:cNvPr id="4" name="Obrázo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759" y="2142310"/>
            <a:ext cx="3841563" cy="3148147"/>
          </a:xfrm>
          <a:prstGeom prst="rect">
            <a:avLst/>
          </a:prstGeom>
        </p:spPr>
      </p:pic>
      <p:pic>
        <p:nvPicPr>
          <p:cNvPr id="5" name="Obrázo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6549" y="0"/>
            <a:ext cx="3840481" cy="2494765"/>
          </a:xfrm>
          <a:prstGeom prst="ellipse">
            <a:avLst/>
          </a:prstGeom>
          <a:ln>
            <a:noFill/>
          </a:ln>
          <a:effectLst>
            <a:softEdge rad="112500"/>
          </a:effectLst>
        </p:spPr>
      </p:pic>
      <p:pic>
        <p:nvPicPr>
          <p:cNvPr id="6" name="Obrázo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3735" y="4467258"/>
            <a:ext cx="3701146" cy="2273177"/>
          </a:xfrm>
          <a:prstGeom prst="ellipse">
            <a:avLst/>
          </a:prstGeom>
          <a:ln>
            <a:noFill/>
          </a:ln>
          <a:effectLst>
            <a:softEdge rad="112500"/>
          </a:effectLst>
        </p:spPr>
      </p:pic>
      <p:pic>
        <p:nvPicPr>
          <p:cNvPr id="7" name="Obrázo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01294" y="2142310"/>
            <a:ext cx="3764283" cy="3148147"/>
          </a:xfrm>
          <a:prstGeom prst="rect">
            <a:avLst/>
          </a:prstGeom>
        </p:spPr>
      </p:pic>
    </p:spTree>
    <p:extLst>
      <p:ext uri="{BB962C8B-B14F-4D97-AF65-F5344CB8AC3E}">
        <p14:creationId xmlns:p14="http://schemas.microsoft.com/office/powerpoint/2010/main" val="2342604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1090749" y="783773"/>
            <a:ext cx="10131425" cy="5334000"/>
          </a:xfrm>
        </p:spPr>
        <p:txBody>
          <a:bodyPr/>
          <a:lstStyle/>
          <a:p>
            <a:pPr marL="0" indent="0" algn="ctr">
              <a:buNone/>
            </a:pPr>
            <a:r>
              <a:rPr lang="sk-SK" sz="4400" b="1" dirty="0" smtClean="0"/>
              <a:t>Spoločne s deťmi sme predstavili </a:t>
            </a:r>
            <a:r>
              <a:rPr lang="sk-SK" sz="4400" b="1" dirty="0"/>
              <a:t>niektoré zaujímavé techniky vo výtvarnom svete, ktoré môžu dopomôcť deťom vyjadriť sa a vidieť svet v rôznych farbách. Vybrali sme </a:t>
            </a:r>
            <a:r>
              <a:rPr lang="sk-SK" sz="4400" b="1" dirty="0" smtClean="0"/>
              <a:t>si len </a:t>
            </a:r>
            <a:r>
              <a:rPr lang="sk-SK" sz="4400" b="1" dirty="0"/>
              <a:t>zopár výtvarných techník je ich však nespočetne veľa. Maľovať sa totiž dá rôznymi technikami a spôsobmi. </a:t>
            </a:r>
          </a:p>
          <a:p>
            <a:endParaRPr lang="sk-SK" dirty="0"/>
          </a:p>
        </p:txBody>
      </p:sp>
    </p:spTree>
    <p:extLst>
      <p:ext uri="{BB962C8B-B14F-4D97-AF65-F5344CB8AC3E}">
        <p14:creationId xmlns:p14="http://schemas.microsoft.com/office/powerpoint/2010/main" val="113323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85801" y="274321"/>
            <a:ext cx="10966268" cy="6479176"/>
          </a:xfrm>
        </p:spPr>
        <p:txBody>
          <a:bodyPr/>
          <a:lstStyle/>
          <a:p>
            <a:pPr marL="0" indent="0" algn="just">
              <a:buNone/>
            </a:pPr>
            <a:r>
              <a:rPr lang="sk-SK" sz="2400" dirty="0" smtClean="0"/>
              <a:t>Za pomoci </a:t>
            </a:r>
            <a:r>
              <a:rPr lang="sk-SK" sz="2400" dirty="0"/>
              <a:t>výtvarnej činnosti </a:t>
            </a:r>
            <a:r>
              <a:rPr lang="sk-SK" sz="2400" dirty="0" smtClean="0"/>
              <a:t>môže dieťa spoznávať </a:t>
            </a:r>
            <a:r>
              <a:rPr lang="sk-SK" sz="2400" dirty="0"/>
              <a:t>svet, </a:t>
            </a:r>
            <a:r>
              <a:rPr lang="sk-SK" sz="2400" dirty="0" smtClean="0"/>
              <a:t>vizualizovať </a:t>
            </a:r>
            <a:r>
              <a:rPr lang="sk-SK" sz="2400" dirty="0"/>
              <a:t>svoje myšlienky, prostredníctvom výtvarného jazyka </a:t>
            </a:r>
            <a:r>
              <a:rPr lang="sk-SK" sz="2400" dirty="0" smtClean="0"/>
              <a:t>dokáže spoznávať </a:t>
            </a:r>
            <a:r>
              <a:rPr lang="sk-SK" sz="2400" dirty="0"/>
              <a:t>a </a:t>
            </a:r>
            <a:r>
              <a:rPr lang="sk-SK" sz="2400" dirty="0" smtClean="0"/>
              <a:t>interpretovať </a:t>
            </a:r>
            <a:r>
              <a:rPr lang="sk-SK" sz="2400" dirty="0"/>
              <a:t>okolitý svet. Výtvarný jazyk je </a:t>
            </a:r>
            <a:r>
              <a:rPr lang="sk-SK" sz="2400" dirty="0" smtClean="0"/>
              <a:t>tiež dôležitým </a:t>
            </a:r>
            <a:r>
              <a:rPr lang="sk-SK" sz="2400" dirty="0"/>
              <a:t>nástrojom </a:t>
            </a:r>
            <a:r>
              <a:rPr lang="sk-SK" sz="2400" dirty="0" err="1"/>
              <a:t>sebavyjadrovania</a:t>
            </a:r>
            <a:r>
              <a:rPr lang="sk-SK" sz="2400" dirty="0"/>
              <a:t>. Dieťa sa priúča výtvarnému jazyku, ak má vytvorené vhodné </a:t>
            </a:r>
            <a:r>
              <a:rPr lang="sk-SK" sz="2400" dirty="0" smtClean="0"/>
              <a:t>podmienky</a:t>
            </a:r>
            <a:r>
              <a:rPr lang="sk-SK" sz="2400" dirty="0"/>
              <a:t>.</a:t>
            </a:r>
          </a:p>
          <a:p>
            <a:pPr marL="0" indent="0" algn="just">
              <a:buNone/>
            </a:pPr>
            <a:r>
              <a:rPr lang="sk-SK" sz="2400" dirty="0" smtClean="0"/>
              <a:t>Krásne </a:t>
            </a:r>
            <a:r>
              <a:rPr lang="sk-SK" sz="2400" dirty="0"/>
              <a:t>výtvarné efekty, ktoré nie sú naviac náročné na vybavenie, môžu oživiť naše tvorenie. Sú vhodné pre výtvarné </a:t>
            </a:r>
            <a:r>
              <a:rPr lang="sk-SK" sz="2400" dirty="0" smtClean="0"/>
              <a:t>hry </a:t>
            </a:r>
            <a:r>
              <a:rPr lang="sk-SK" sz="2400" dirty="0"/>
              <a:t>a tvorenie s deťmi. Deti </a:t>
            </a:r>
            <a:r>
              <a:rPr lang="sk-SK" sz="2400" dirty="0" smtClean="0"/>
              <a:t>rady </a:t>
            </a:r>
            <a:r>
              <a:rPr lang="sk-SK" sz="2400" dirty="0"/>
              <a:t>objavujú nové veci, preto </a:t>
            </a:r>
            <a:r>
              <a:rPr lang="sk-SK" sz="2400" dirty="0" smtClean="0"/>
              <a:t>je </a:t>
            </a:r>
            <a:r>
              <a:rPr lang="sk-SK" sz="2400" dirty="0"/>
              <a:t>zaujímavé spoznávať nové možnosti vo výtvarnom svete. </a:t>
            </a:r>
            <a:r>
              <a:rPr lang="sk-SK" sz="2400" dirty="0" smtClean="0"/>
              <a:t>Spoločne </a:t>
            </a:r>
            <a:r>
              <a:rPr lang="sk-SK" sz="2400" dirty="0"/>
              <a:t>s deťmi </a:t>
            </a:r>
            <a:r>
              <a:rPr lang="sk-SK" sz="2400" dirty="0" smtClean="0"/>
              <a:t>v ŠKD sme spoznávali a vyskúšali  niektoré </a:t>
            </a:r>
            <a:r>
              <a:rPr lang="sk-SK" sz="2400" dirty="0"/>
              <a:t>výtvarné techniky:</a:t>
            </a:r>
          </a:p>
          <a:p>
            <a:pPr lvl="0" algn="just"/>
            <a:r>
              <a:rPr lang="sk-SK" sz="2400" dirty="0"/>
              <a:t>z</a:t>
            </a:r>
            <a:r>
              <a:rPr lang="sk-SK" sz="2400" dirty="0" smtClean="0"/>
              <a:t>emiakové pečiatky, </a:t>
            </a:r>
            <a:r>
              <a:rPr lang="sk-SK" sz="2400" dirty="0"/>
              <a:t>striekanie </a:t>
            </a:r>
            <a:r>
              <a:rPr lang="sk-SK" sz="2400" dirty="0" smtClean="0"/>
              <a:t>farieb, maľovanie </a:t>
            </a:r>
            <a:r>
              <a:rPr lang="sk-SK" sz="2400" dirty="0"/>
              <a:t>soľou, </a:t>
            </a:r>
            <a:r>
              <a:rPr lang="sk-SK" sz="2400" dirty="0" err="1" smtClean="0"/>
              <a:t>krakelovanie</a:t>
            </a:r>
            <a:r>
              <a:rPr lang="sk-SK" sz="2400" dirty="0" smtClean="0"/>
              <a:t>, maľovanie povrázkom, </a:t>
            </a:r>
            <a:r>
              <a:rPr lang="sk-SK" sz="2400" dirty="0"/>
              <a:t>maľovanie </a:t>
            </a:r>
            <a:r>
              <a:rPr lang="sk-SK" sz="2400" dirty="0" smtClean="0"/>
              <a:t>guličkou, </a:t>
            </a:r>
            <a:r>
              <a:rPr lang="sk-SK" sz="2400" dirty="0"/>
              <a:t>maľovanie rukami, </a:t>
            </a:r>
            <a:r>
              <a:rPr lang="sk-SK" sz="2400" dirty="0" err="1" smtClean="0"/>
              <a:t>frotáž</a:t>
            </a:r>
            <a:r>
              <a:rPr lang="sk-SK" sz="2400" dirty="0" smtClean="0"/>
              <a:t> </a:t>
            </a:r>
            <a:r>
              <a:rPr lang="sk-SK" sz="2400" dirty="0"/>
              <a:t>s </a:t>
            </a:r>
            <a:r>
              <a:rPr lang="sk-SK" sz="2400" dirty="0" err="1"/>
              <a:t>voskovkami</a:t>
            </a:r>
            <a:endParaRPr lang="sk-SK" sz="2400" dirty="0"/>
          </a:p>
          <a:p>
            <a:endParaRPr lang="sk-SK" dirty="0"/>
          </a:p>
        </p:txBody>
      </p:sp>
    </p:spTree>
    <p:extLst>
      <p:ext uri="{BB962C8B-B14F-4D97-AF65-F5344CB8AC3E}">
        <p14:creationId xmlns:p14="http://schemas.microsoft.com/office/powerpoint/2010/main" val="835115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1" y="609600"/>
            <a:ext cx="10131425" cy="631371"/>
          </a:xfrm>
        </p:spPr>
        <p:txBody>
          <a:bodyPr>
            <a:noAutofit/>
          </a:bodyPr>
          <a:lstStyle/>
          <a:p>
            <a:pPr algn="ctr"/>
            <a:r>
              <a:rPr lang="sk-SK" sz="4400" b="1" dirty="0" smtClean="0">
                <a:solidFill>
                  <a:srgbClr val="C00000"/>
                </a:solidFill>
              </a:rPr>
              <a:t>Zemiakové pečiatky</a:t>
            </a:r>
            <a:endParaRPr lang="sk-SK" sz="4400" b="1" dirty="0">
              <a:solidFill>
                <a:srgbClr val="C00000"/>
              </a:solidFill>
            </a:endParaRPr>
          </a:p>
        </p:txBody>
      </p:sp>
      <p:sp>
        <p:nvSpPr>
          <p:cNvPr id="3" name="Zástupný objekt pre obsah 2"/>
          <p:cNvSpPr>
            <a:spLocks noGrp="1"/>
          </p:cNvSpPr>
          <p:nvPr>
            <p:ph idx="1"/>
          </p:nvPr>
        </p:nvSpPr>
        <p:spPr>
          <a:xfrm>
            <a:off x="685801" y="4702629"/>
            <a:ext cx="3794759" cy="1920240"/>
          </a:xfrm>
        </p:spPr>
        <p:txBody>
          <a:bodyPr>
            <a:normAutofit lnSpcReduction="10000"/>
          </a:bodyPr>
          <a:lstStyle/>
          <a:p>
            <a:pPr marL="0" indent="0" algn="ctr">
              <a:buNone/>
            </a:pPr>
            <a:r>
              <a:rPr lang="sk-SK" sz="2800" b="1" dirty="0"/>
              <a:t>Pomôcky</a:t>
            </a:r>
            <a:r>
              <a:rPr lang="sk-SK" sz="2800" dirty="0"/>
              <a:t>: výkres, temperové farby, štetec, pohár s vodou, zemiak, nožík, pastelky</a:t>
            </a:r>
          </a:p>
          <a:p>
            <a:endParaRPr lang="sk-SK" dirty="0"/>
          </a:p>
        </p:txBody>
      </p:sp>
      <p:pic>
        <p:nvPicPr>
          <p:cNvPr id="5" name="Obrázo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406" y="1345473"/>
            <a:ext cx="4332513" cy="3357155"/>
          </a:xfrm>
          <a:prstGeom prst="rect">
            <a:avLst/>
          </a:prstGeom>
        </p:spPr>
      </p:pic>
      <p:pic>
        <p:nvPicPr>
          <p:cNvPr id="6" name="Obrázo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44511">
            <a:off x="6655883" y="1948647"/>
            <a:ext cx="4824548" cy="4096587"/>
          </a:xfrm>
          <a:prstGeom prst="rect">
            <a:avLst/>
          </a:prstGeom>
        </p:spPr>
      </p:pic>
    </p:spTree>
    <p:extLst>
      <p:ext uri="{BB962C8B-B14F-4D97-AF65-F5344CB8AC3E}">
        <p14:creationId xmlns:p14="http://schemas.microsoft.com/office/powerpoint/2010/main" val="2597663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084279" y="352456"/>
            <a:ext cx="3777976" cy="3474961"/>
          </a:xfrm>
        </p:spPr>
        <p:txBody>
          <a:bodyPr>
            <a:normAutofit lnSpcReduction="10000"/>
          </a:bodyPr>
          <a:lstStyle/>
          <a:p>
            <a:pPr marL="0" indent="0" algn="just">
              <a:buNone/>
            </a:pPr>
            <a:r>
              <a:rPr lang="sk-SK" b="1" dirty="0"/>
              <a:t>Postup:</a:t>
            </a:r>
            <a:r>
              <a:rPr lang="sk-SK" dirty="0"/>
              <a:t> Na výkres si nakreslíme veľký strom s konármi, za pomoci pasteliek vyfarbíme strom hnedou farbou. Stredne veľký zemiak si prekrojíme nožíkom na polovicu a vykrojíme doň jednoduchú šablónu listu. Zemiak so šablónou listu natrieme so štetcom žltou farbou a viackrát ho otlačíme na korunu stromu. Zemiak umyjeme a použijeme zas červenú farbu, neskôr aj hnedú farbu. Korunu stromu zaplníme farebnými otlačkami listov, vznikne nám krásny jesenný strom.</a:t>
            </a:r>
          </a:p>
          <a:p>
            <a:endParaRPr lang="sk-SK" dirty="0"/>
          </a:p>
        </p:txBody>
      </p:sp>
      <p:pic>
        <p:nvPicPr>
          <p:cNvPr id="4" name="Obrázo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257" y="352456"/>
            <a:ext cx="3801292" cy="3109201"/>
          </a:xfrm>
          <a:prstGeom prst="rect">
            <a:avLst/>
          </a:prstGeom>
          <a:ln>
            <a:noFill/>
          </a:ln>
          <a:effectLst>
            <a:softEdge rad="112500"/>
          </a:effectLst>
        </p:spPr>
      </p:pic>
      <p:pic>
        <p:nvPicPr>
          <p:cNvPr id="5" name="Obrázo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7808" y="3670662"/>
            <a:ext cx="4506684" cy="3148390"/>
          </a:xfrm>
          <a:prstGeom prst="rect">
            <a:avLst/>
          </a:prstGeom>
          <a:ln>
            <a:noFill/>
          </a:ln>
          <a:effectLst>
            <a:softEdge rad="112500"/>
          </a:effectLst>
        </p:spPr>
      </p:pic>
      <p:pic>
        <p:nvPicPr>
          <p:cNvPr id="6" name="Obrázo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4837" y="352456"/>
            <a:ext cx="3357154" cy="3109201"/>
          </a:xfrm>
          <a:prstGeom prst="rect">
            <a:avLst/>
          </a:prstGeom>
          <a:ln>
            <a:noFill/>
          </a:ln>
          <a:effectLst>
            <a:softEdge rad="112500"/>
          </a:effectLst>
        </p:spPr>
      </p:pic>
      <p:pic>
        <p:nvPicPr>
          <p:cNvPr id="7" name="Obrázo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51991" y="3827417"/>
            <a:ext cx="3415124" cy="2991635"/>
          </a:xfrm>
          <a:prstGeom prst="rect">
            <a:avLst/>
          </a:prstGeom>
          <a:ln>
            <a:noFill/>
          </a:ln>
          <a:effectLst>
            <a:softEdge rad="112500"/>
          </a:effectLst>
        </p:spPr>
      </p:pic>
    </p:spTree>
    <p:extLst>
      <p:ext uri="{BB962C8B-B14F-4D97-AF65-F5344CB8AC3E}">
        <p14:creationId xmlns:p14="http://schemas.microsoft.com/office/powerpoint/2010/main" val="703875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078" y="352697"/>
            <a:ext cx="10131425" cy="1096741"/>
          </a:xfrm>
        </p:spPr>
        <p:txBody>
          <a:bodyPr>
            <a:normAutofit/>
          </a:bodyPr>
          <a:lstStyle/>
          <a:p>
            <a:pPr algn="ctr"/>
            <a:r>
              <a:rPr lang="sk-SK" sz="4400" b="1" dirty="0" smtClean="0">
                <a:solidFill>
                  <a:srgbClr val="C00000"/>
                </a:solidFill>
              </a:rPr>
              <a:t>Striekanie farieb</a:t>
            </a:r>
            <a:endParaRPr lang="sk-SK" sz="4400" b="1" dirty="0">
              <a:solidFill>
                <a:srgbClr val="C00000"/>
              </a:solidFill>
            </a:endParaRPr>
          </a:p>
        </p:txBody>
      </p:sp>
      <p:sp>
        <p:nvSpPr>
          <p:cNvPr id="3" name="Zástupný objekt pre obsah 2"/>
          <p:cNvSpPr>
            <a:spLocks noGrp="1"/>
          </p:cNvSpPr>
          <p:nvPr>
            <p:ph idx="1"/>
          </p:nvPr>
        </p:nvSpPr>
        <p:spPr>
          <a:xfrm>
            <a:off x="3903118" y="1306284"/>
            <a:ext cx="3947659" cy="1750423"/>
          </a:xfrm>
        </p:spPr>
        <p:txBody>
          <a:bodyPr/>
          <a:lstStyle/>
          <a:p>
            <a:pPr marL="0" indent="0" algn="ctr">
              <a:buNone/>
            </a:pPr>
            <a:r>
              <a:rPr lang="sk-SK" sz="2800" b="1" dirty="0"/>
              <a:t>Pomôcky:</a:t>
            </a:r>
            <a:r>
              <a:rPr lang="sk-SK" sz="2800" dirty="0"/>
              <a:t> výkres, </a:t>
            </a:r>
            <a:r>
              <a:rPr lang="sk-SK" sz="2800" dirty="0" smtClean="0"/>
              <a:t>     fúkacie fixky</a:t>
            </a:r>
            <a:r>
              <a:rPr lang="sk-SK" sz="2800" dirty="0"/>
              <a:t>, šablóna</a:t>
            </a:r>
          </a:p>
          <a:p>
            <a:pPr marL="0" indent="0">
              <a:buNone/>
            </a:pPr>
            <a:endParaRPr lang="sk-SK" dirty="0"/>
          </a:p>
        </p:txBody>
      </p:sp>
      <p:pic>
        <p:nvPicPr>
          <p:cNvPr id="5" name="Obrázo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336989">
            <a:off x="575776" y="2010881"/>
            <a:ext cx="4267200" cy="3998825"/>
          </a:xfrm>
          <a:prstGeom prst="rect">
            <a:avLst/>
          </a:prstGeom>
        </p:spPr>
      </p:pic>
      <p:pic>
        <p:nvPicPr>
          <p:cNvPr id="6" name="Obrázo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371749">
            <a:off x="7207069" y="1590234"/>
            <a:ext cx="4267200" cy="4289752"/>
          </a:xfrm>
          <a:prstGeom prst="rect">
            <a:avLst/>
          </a:prstGeom>
        </p:spPr>
      </p:pic>
    </p:spTree>
    <p:extLst>
      <p:ext uri="{BB962C8B-B14F-4D97-AF65-F5344CB8AC3E}">
        <p14:creationId xmlns:p14="http://schemas.microsoft.com/office/powerpoint/2010/main" val="3082599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4702629" y="222069"/>
            <a:ext cx="2259874" cy="6191794"/>
          </a:xfrm>
        </p:spPr>
        <p:txBody>
          <a:bodyPr>
            <a:normAutofit/>
          </a:bodyPr>
          <a:lstStyle/>
          <a:p>
            <a:pPr marL="0" indent="0" algn="ctr">
              <a:buNone/>
            </a:pPr>
            <a:r>
              <a:rPr lang="sk-SK" b="1" dirty="0"/>
              <a:t>Postup:</a:t>
            </a:r>
            <a:r>
              <a:rPr lang="sk-SK" dirty="0"/>
              <a:t> Striekanie farieb najlepšie deťom ukážeme za pomoci fúkacích fixiek. Na výkres priložíme ľubovoľnú šablónu a  s pomocou fúkacej fixky fúkame farbu na šablónu, fixky meníme za rôzne farby a vznikajú nám zaujímavé obrázky.  </a:t>
            </a:r>
          </a:p>
          <a:p>
            <a:pPr algn="ctr"/>
            <a:endParaRPr lang="sk-SK" dirty="0"/>
          </a:p>
        </p:txBody>
      </p:sp>
      <p:pic>
        <p:nvPicPr>
          <p:cNvPr id="4" name="Obrázo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909" y="222069"/>
            <a:ext cx="4014651" cy="2939142"/>
          </a:xfrm>
          <a:prstGeom prst="rect">
            <a:avLst/>
          </a:prstGeom>
          <a:ln>
            <a:noFill/>
          </a:ln>
          <a:effectLst>
            <a:outerShdw blurRad="292100" dist="139700" dir="2700000" algn="tl" rotWithShape="0">
              <a:srgbClr val="333333">
                <a:alpha val="65000"/>
              </a:srgbClr>
            </a:outerShdw>
          </a:effectLst>
        </p:spPr>
      </p:pic>
      <p:pic>
        <p:nvPicPr>
          <p:cNvPr id="5" name="Obrázo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369" y="3383280"/>
            <a:ext cx="3775167" cy="3357154"/>
          </a:xfrm>
          <a:prstGeom prst="rect">
            <a:avLst/>
          </a:prstGeom>
          <a:ln>
            <a:noFill/>
          </a:ln>
          <a:effectLst>
            <a:outerShdw blurRad="292100" dist="139700" dir="2700000" algn="tl" rotWithShape="0">
              <a:srgbClr val="333333">
                <a:alpha val="65000"/>
              </a:srgbClr>
            </a:outerShdw>
          </a:effectLst>
        </p:spPr>
      </p:pic>
      <p:pic>
        <p:nvPicPr>
          <p:cNvPr id="6" name="Obrázo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4572" y="222069"/>
            <a:ext cx="4058194" cy="3161211"/>
          </a:xfrm>
          <a:prstGeom prst="rect">
            <a:avLst/>
          </a:prstGeom>
          <a:ln>
            <a:noFill/>
          </a:ln>
          <a:effectLst>
            <a:outerShdw blurRad="292100" dist="139700" dir="2700000" algn="tl" rotWithShape="0">
              <a:srgbClr val="333333">
                <a:alpha val="65000"/>
              </a:srgbClr>
            </a:outerShdw>
          </a:effectLst>
        </p:spPr>
      </p:pic>
      <p:pic>
        <p:nvPicPr>
          <p:cNvPr id="7" name="Obrázo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0688" y="3526971"/>
            <a:ext cx="3065961" cy="3017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6431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1" y="609601"/>
            <a:ext cx="10131425" cy="605246"/>
          </a:xfrm>
        </p:spPr>
        <p:txBody>
          <a:bodyPr>
            <a:noAutofit/>
          </a:bodyPr>
          <a:lstStyle/>
          <a:p>
            <a:pPr algn="ctr"/>
            <a:r>
              <a:rPr lang="sk-SK" sz="4400" b="1" dirty="0" smtClean="0">
                <a:solidFill>
                  <a:srgbClr val="C00000"/>
                </a:solidFill>
              </a:rPr>
              <a:t>Maľovanie soľou</a:t>
            </a:r>
            <a:endParaRPr lang="sk-SK" sz="4400" b="1" dirty="0">
              <a:solidFill>
                <a:srgbClr val="C00000"/>
              </a:solidFill>
            </a:endParaRPr>
          </a:p>
        </p:txBody>
      </p:sp>
      <p:sp>
        <p:nvSpPr>
          <p:cNvPr id="3" name="Zástupný objekt pre obsah 2"/>
          <p:cNvSpPr>
            <a:spLocks noGrp="1"/>
          </p:cNvSpPr>
          <p:nvPr>
            <p:ph idx="1"/>
          </p:nvPr>
        </p:nvSpPr>
        <p:spPr>
          <a:xfrm>
            <a:off x="855619" y="1214847"/>
            <a:ext cx="4173582" cy="1854924"/>
          </a:xfrm>
        </p:spPr>
        <p:txBody>
          <a:bodyPr>
            <a:normAutofit fontScale="92500" lnSpcReduction="10000"/>
          </a:bodyPr>
          <a:lstStyle/>
          <a:p>
            <a:pPr marL="0" indent="0" algn="ctr">
              <a:buNone/>
            </a:pPr>
            <a:r>
              <a:rPr lang="sk-SK" sz="3000" b="1" dirty="0"/>
              <a:t>Pomôcky</a:t>
            </a:r>
            <a:r>
              <a:rPr lang="sk-SK" sz="3000" dirty="0"/>
              <a:t>: kancelársky papier, soľ, tekuté lepidlo, vodové farby, štetec, pohárik s vodou</a:t>
            </a:r>
          </a:p>
          <a:p>
            <a:endParaRPr lang="sk-SK" dirty="0"/>
          </a:p>
        </p:txBody>
      </p:sp>
      <p:pic>
        <p:nvPicPr>
          <p:cNvPr id="6" name="Obrázo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91" y="2834639"/>
            <a:ext cx="4759234" cy="3840481"/>
          </a:xfrm>
          <a:prstGeom prst="rect">
            <a:avLst/>
          </a:prstGeom>
        </p:spPr>
      </p:pic>
      <p:pic>
        <p:nvPicPr>
          <p:cNvPr id="7" name="Obrázo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2321" y="1188721"/>
            <a:ext cx="4789714" cy="4297680"/>
          </a:xfrm>
          <a:prstGeom prst="rect">
            <a:avLst/>
          </a:prstGeom>
        </p:spPr>
      </p:pic>
    </p:spTree>
    <p:extLst>
      <p:ext uri="{BB962C8B-B14F-4D97-AF65-F5344CB8AC3E}">
        <p14:creationId xmlns:p14="http://schemas.microsoft.com/office/powerpoint/2010/main" val="2071228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446315" y="809896"/>
            <a:ext cx="3892731" cy="5251269"/>
          </a:xfrm>
        </p:spPr>
        <p:txBody>
          <a:bodyPr>
            <a:normAutofit/>
          </a:bodyPr>
          <a:lstStyle/>
          <a:p>
            <a:pPr marL="0" indent="0" algn="just">
              <a:buNone/>
            </a:pPr>
            <a:r>
              <a:rPr lang="sk-SK" b="1" dirty="0"/>
              <a:t>Postup:</a:t>
            </a:r>
            <a:r>
              <a:rPr lang="sk-SK" dirty="0"/>
              <a:t> Najskôr si premyslíme aký motív budeme maľovať, napr. svoje meno. Na kancelársky papier si za pomoci tekutého lepidla napíšeme svoje meno, celý papier zasypeme soľou, ktorá sa prichytí len na miesta s lepidlom, po chvíľke papier jemne vytrasieme od prebytočnej soli. Štetec namočený vo vode a vodovej farbe opatrne prikladáme jemnými dotykmi na prichytenú soľ, farba sa začne vpíjať do soli. Využijeme rôzne farby pre viac farebný obrázok.</a:t>
            </a:r>
          </a:p>
          <a:p>
            <a:endParaRPr lang="sk-SK" dirty="0"/>
          </a:p>
        </p:txBody>
      </p:sp>
      <p:pic>
        <p:nvPicPr>
          <p:cNvPr id="4" name="Obrázo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9675" y="0"/>
            <a:ext cx="3992880" cy="3135086"/>
          </a:xfrm>
          <a:prstGeom prst="ellipse">
            <a:avLst/>
          </a:prstGeom>
          <a:ln>
            <a:noFill/>
          </a:ln>
          <a:effectLst>
            <a:softEdge rad="112500"/>
          </a:effectLst>
        </p:spPr>
      </p:pic>
      <p:pic>
        <p:nvPicPr>
          <p:cNvPr id="5" name="Obrázo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9418" y="274320"/>
            <a:ext cx="3522616" cy="3004458"/>
          </a:xfrm>
          <a:prstGeom prst="rect">
            <a:avLst/>
          </a:prstGeom>
        </p:spPr>
      </p:pic>
      <p:pic>
        <p:nvPicPr>
          <p:cNvPr id="6" name="Obrázo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1689" y="3278777"/>
            <a:ext cx="3336471" cy="3213463"/>
          </a:xfrm>
          <a:prstGeom prst="rect">
            <a:avLst/>
          </a:prstGeom>
        </p:spPr>
      </p:pic>
      <p:pic>
        <p:nvPicPr>
          <p:cNvPr id="7" name="Obrázo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5468" y="3709850"/>
            <a:ext cx="3816532" cy="3056710"/>
          </a:xfrm>
          <a:prstGeom prst="ellipse">
            <a:avLst/>
          </a:prstGeom>
          <a:ln>
            <a:noFill/>
          </a:ln>
          <a:effectLst>
            <a:softEdge rad="112500"/>
          </a:effectLst>
        </p:spPr>
      </p:pic>
    </p:spTree>
    <p:extLst>
      <p:ext uri="{BB962C8B-B14F-4D97-AF65-F5344CB8AC3E}">
        <p14:creationId xmlns:p14="http://schemas.microsoft.com/office/powerpoint/2010/main" val="1450708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3379" y="104504"/>
            <a:ext cx="10131425" cy="757646"/>
          </a:xfrm>
        </p:spPr>
        <p:txBody>
          <a:bodyPr>
            <a:noAutofit/>
          </a:bodyPr>
          <a:lstStyle/>
          <a:p>
            <a:pPr algn="ctr"/>
            <a:r>
              <a:rPr lang="sk-SK" sz="4400" b="1" dirty="0" err="1" smtClean="0">
                <a:solidFill>
                  <a:srgbClr val="C00000"/>
                </a:solidFill>
              </a:rPr>
              <a:t>Krakelovanie</a:t>
            </a:r>
            <a:endParaRPr lang="sk-SK" sz="4400" b="1" dirty="0">
              <a:solidFill>
                <a:srgbClr val="C00000"/>
              </a:solidFill>
            </a:endParaRPr>
          </a:p>
        </p:txBody>
      </p:sp>
      <p:sp>
        <p:nvSpPr>
          <p:cNvPr id="3" name="Zástupný objekt pre obsah 2"/>
          <p:cNvSpPr>
            <a:spLocks noGrp="1"/>
          </p:cNvSpPr>
          <p:nvPr>
            <p:ph idx="1"/>
          </p:nvPr>
        </p:nvSpPr>
        <p:spPr>
          <a:xfrm>
            <a:off x="1528354" y="894809"/>
            <a:ext cx="9288872" cy="960118"/>
          </a:xfrm>
        </p:spPr>
        <p:txBody>
          <a:bodyPr>
            <a:normAutofit fontScale="92500" lnSpcReduction="10000"/>
          </a:bodyPr>
          <a:lstStyle/>
          <a:p>
            <a:pPr marL="0" indent="0" algn="ctr">
              <a:buNone/>
            </a:pPr>
            <a:r>
              <a:rPr lang="sk-SK" sz="2800" b="1" dirty="0"/>
              <a:t>Pomôcky</a:t>
            </a:r>
            <a:r>
              <a:rPr lang="sk-SK" sz="2800" dirty="0"/>
              <a:t>: kancelársky papier, temperové farby, štetec, pohár s vodou</a:t>
            </a:r>
          </a:p>
          <a:p>
            <a:endParaRPr lang="sk-SK" dirty="0"/>
          </a:p>
        </p:txBody>
      </p:sp>
      <p:pic>
        <p:nvPicPr>
          <p:cNvPr id="4" name="Obrázo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407980">
            <a:off x="474299" y="1748793"/>
            <a:ext cx="4175760" cy="2821579"/>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a:ext>
            </a:extLst>
          </a:blip>
          <a:stretch>
            <a:fillRect/>
          </a:stretch>
        </p:blipFill>
        <p:spPr>
          <a:xfrm rot="1473479">
            <a:off x="8352868" y="1814549"/>
            <a:ext cx="3338487" cy="2865694"/>
          </a:xfrm>
          <a:prstGeom prst="rect">
            <a:avLst/>
          </a:prstGeom>
        </p:spPr>
      </p:pic>
      <p:pic>
        <p:nvPicPr>
          <p:cNvPr id="6" name="Obrázo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8477" y="3800945"/>
            <a:ext cx="4715692" cy="2886891"/>
          </a:xfrm>
          <a:prstGeom prst="rect">
            <a:avLst/>
          </a:prstGeom>
        </p:spPr>
      </p:pic>
    </p:spTree>
    <p:extLst>
      <p:ext uri="{BB962C8B-B14F-4D97-AF65-F5344CB8AC3E}">
        <p14:creationId xmlns:p14="http://schemas.microsoft.com/office/powerpoint/2010/main" val="2698392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beský">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TM03457452[[fn=Nadpozemské]]</Template>
  <TotalTime>411</TotalTime>
  <Words>311</Words>
  <Application>Microsoft Office PowerPoint</Application>
  <PresentationFormat>Širokouhlá</PresentationFormat>
  <Paragraphs>33</Paragraphs>
  <Slides>19</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19</vt:i4>
      </vt:variant>
    </vt:vector>
  </HeadingPairs>
  <TitlesOfParts>
    <vt:vector size="24" baseType="lpstr">
      <vt:lpstr>Arial</vt:lpstr>
      <vt:lpstr>Bahnschrift</vt:lpstr>
      <vt:lpstr>Calibri</vt:lpstr>
      <vt:lpstr>Calibri Light</vt:lpstr>
      <vt:lpstr>Nebeský</vt:lpstr>
      <vt:lpstr>Výtvarné  techniky využívané  v  ZÁujmOVÝCH ČINNOSTIACH  v ŠKD</vt:lpstr>
      <vt:lpstr>Prezentácia programu PowerPoint</vt:lpstr>
      <vt:lpstr>Zemiakové pečiatky</vt:lpstr>
      <vt:lpstr>Prezentácia programu PowerPoint</vt:lpstr>
      <vt:lpstr>Striekanie farieb</vt:lpstr>
      <vt:lpstr>Prezentácia programu PowerPoint</vt:lpstr>
      <vt:lpstr>Maľovanie soľou</vt:lpstr>
      <vt:lpstr>Prezentácia programu PowerPoint</vt:lpstr>
      <vt:lpstr>Krakelovanie</vt:lpstr>
      <vt:lpstr>Prezentácia programu PowerPoint</vt:lpstr>
      <vt:lpstr>Maľovanie povrázkom</vt:lpstr>
      <vt:lpstr>Prezentácia programu PowerPoint</vt:lpstr>
      <vt:lpstr>Maľovanie guličkou</vt:lpstr>
      <vt:lpstr>Prezentácia programu PowerPoint</vt:lpstr>
      <vt:lpstr>Maľovanie rukami</vt:lpstr>
      <vt:lpstr>Prezentácia programu PowerPoint</vt:lpstr>
      <vt:lpstr>Frotáž s voskovkami</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Výtvarné techniky</dc:title>
  <dc:creator>Windows User</dc:creator>
  <cp:lastModifiedBy>Uzivatel</cp:lastModifiedBy>
  <cp:revision>30</cp:revision>
  <dcterms:created xsi:type="dcterms:W3CDTF">2018-12-31T10:52:03Z</dcterms:created>
  <dcterms:modified xsi:type="dcterms:W3CDTF">2019-02-15T10:59:23Z</dcterms:modified>
</cp:coreProperties>
</file>